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63" r:id="rId3"/>
    <p:sldId id="259" r:id="rId4"/>
    <p:sldId id="257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F5F2AF3D-E0DA-7146-8DFF-20F0F95643E7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62DEC982-86BA-1E40-94FE-F63A8FBAF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2229" y="540755"/>
            <a:ext cx="8686800" cy="1141032"/>
          </a:xfrm>
        </p:spPr>
        <p:txBody>
          <a:bodyPr/>
          <a:lstStyle/>
          <a:p>
            <a:r>
              <a:rPr lang="en-US" sz="4800" dirty="0" smtClean="0"/>
              <a:t>Monday, September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81787"/>
            <a:ext cx="8229600" cy="1174375"/>
          </a:xfrm>
        </p:spPr>
        <p:txBody>
          <a:bodyPr/>
          <a:lstStyle/>
          <a:p>
            <a:pPr algn="ctr"/>
            <a:r>
              <a:rPr lang="en-US" dirty="0" smtClean="0"/>
              <a:t>To Do: </a:t>
            </a:r>
          </a:p>
          <a:p>
            <a:pPr marL="457200" indent="-457200" algn="ctr">
              <a:buAutoNum type="arabicPeriod"/>
            </a:pPr>
            <a:r>
              <a:rPr lang="en-US" dirty="0" smtClean="0"/>
              <a:t>Have notes out for vocabulary and grammar notes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68455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5559" y="289920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Monday, September 8th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362613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Add hyphens where needed or circle extra hyphens. Put a C at the end of the sentence if it is correct. Write the rule provided that pertains to why you used a hyphen or why the sentence is correct.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3646" y="5522295"/>
            <a:ext cx="411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Robert’s ex girlfriend called him last night.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1582582"/>
            <a:ext cx="4914900" cy="2527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925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1. Correct the grammar in the tweet below. As an Olympic gold medalist, swimmer Ryan </a:t>
            </a:r>
            <a:r>
              <a:rPr lang="en-US" dirty="0" err="1" smtClean="0"/>
              <a:t>Lochte</a:t>
            </a:r>
            <a:r>
              <a:rPr lang="en-US" dirty="0" smtClean="0"/>
              <a:t> has to embody the best of American values. This might explain why we're falling behind Canada as a leader in education.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12663" y="2524014"/>
            <a:ext cx="7470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/>
              <a:t>Just heard New York City power went out. Is that true? 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1012663" y="4459111"/>
            <a:ext cx="5205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Robert’s ex-girlfriend </a:t>
            </a:r>
            <a:r>
              <a:rPr lang="en-US" dirty="0" smtClean="0"/>
              <a:t>called him last night.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02555" y="482844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#4: Use </a:t>
            </a:r>
            <a:r>
              <a:rPr lang="en-US" dirty="0" smtClean="0"/>
              <a:t>a hyphen with the prefixes ex- (meaning former), self-, all-; with the suffix -elect; between a prefix and a capitalized word; and with figures or letters: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801"/>
            <a:ext cx="8229600" cy="6005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801"/>
            <a:ext cx="8229600" cy="57661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Standards:</a:t>
            </a:r>
          </a:p>
          <a:p>
            <a:endParaRPr lang="en-US" dirty="0" smtClean="0"/>
          </a:p>
          <a:p>
            <a:r>
              <a:rPr lang="en-US" dirty="0" smtClean="0"/>
              <a:t>ELACC11-12SL1</a:t>
            </a:r>
            <a:r>
              <a:rPr lang="en-US" dirty="0" smtClean="0"/>
              <a:t>: Initiate and participate effectively in a range of collaborative discussions (one-on-one, in groups, and teacher-led) with diverse partners on grades 9–10 topics, texts, and issues, building on others’ ideas and expressing their own clearly and persuasively.</a:t>
            </a:r>
          </a:p>
          <a:p>
            <a:r>
              <a:rPr lang="en-US" dirty="0" smtClean="0"/>
              <a:t>ELACC11-12L1</a:t>
            </a:r>
            <a:r>
              <a:rPr lang="en-US" dirty="0" smtClean="0"/>
              <a:t>: Demonstrate command of the conventions of standard English grammar and usage when writing or speaking.</a:t>
            </a:r>
          </a:p>
          <a:p>
            <a:r>
              <a:rPr lang="en-US" dirty="0" smtClean="0"/>
              <a:t>ELAC11-12L4</a:t>
            </a:r>
            <a:r>
              <a:rPr lang="en-US" dirty="0" smtClean="0"/>
              <a:t>: Determine or clarify the meaning of unknown and multiple-meaning words and phrases based on grades</a:t>
            </a:r>
            <a:r>
              <a:rPr lang="en-US" dirty="0" smtClean="0"/>
              <a:t> 11–12 </a:t>
            </a:r>
            <a:r>
              <a:rPr lang="en-US" dirty="0" smtClean="0"/>
              <a:t>reading and content, choosing flexibly from a range of strategies. </a:t>
            </a:r>
          </a:p>
          <a:p>
            <a:r>
              <a:rPr lang="en-US" dirty="0" smtClean="0"/>
              <a:t>Introduction: Vocabulary Introduction and Review</a:t>
            </a:r>
          </a:p>
          <a:p>
            <a:r>
              <a:rPr lang="en-US" dirty="0" smtClean="0"/>
              <a:t>Work Period: Context Clues Vocabulary Activity</a:t>
            </a:r>
          </a:p>
          <a:p>
            <a:r>
              <a:rPr lang="en-US" dirty="0" smtClean="0"/>
              <a:t>Closing: Grammar Lesson</a:t>
            </a:r>
          </a:p>
          <a:p>
            <a:r>
              <a:rPr lang="en-US" dirty="0" smtClean="0"/>
              <a:t>HW:</a:t>
            </a:r>
            <a:r>
              <a:rPr lang="en-US" dirty="0" smtClean="0"/>
              <a:t> Hyphen/Misplaced Modifier </a:t>
            </a:r>
            <a:r>
              <a:rPr lang="en-US" dirty="0" smtClean="0"/>
              <a:t>Practice due Friday and Quiz next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88444"/>
            <a:ext cx="9144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BOVINITY of Michael’s personality changed to that</a:t>
            </a:r>
            <a:r>
              <a:rPr lang="en-US" dirty="0" smtClean="0"/>
              <a:t> of </a:t>
            </a:r>
            <a:r>
              <a:rPr lang="en-US" dirty="0" smtClean="0"/>
              <a:t>zestful enthusiasm only when the subject of beetles</a:t>
            </a:r>
            <a:r>
              <a:rPr lang="en-US" dirty="0" smtClean="0"/>
              <a:t> and </a:t>
            </a:r>
            <a:r>
              <a:rPr lang="en-US" dirty="0" smtClean="0"/>
              <a:t>cockroaches came up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referee stopped the fight when the boxer lay on the</a:t>
            </a:r>
            <a:r>
              <a:rPr lang="en-US" dirty="0" smtClean="0"/>
              <a:t> mat </a:t>
            </a:r>
            <a:r>
              <a:rPr lang="en-US" dirty="0" smtClean="0"/>
              <a:t>in a SUPINE position and could not get up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Adam is usually a nice guy, but sometimes he is so</a:t>
            </a:r>
            <a:r>
              <a:rPr lang="en-US" dirty="0" smtClean="0"/>
              <a:t> ASININE </a:t>
            </a:r>
            <a:r>
              <a:rPr lang="en-US" dirty="0" smtClean="0"/>
              <a:t>no one can stand him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Jacksonville is a MARITIME city in Florida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priest’s SUBLIME voice made him the object of</a:t>
            </a:r>
            <a:r>
              <a:rPr lang="en-US" dirty="0" smtClean="0"/>
              <a:t> admiration </a:t>
            </a:r>
            <a:r>
              <a:rPr lang="en-US" dirty="0" smtClean="0"/>
              <a:t>in his parish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family goes to the beach whenever they need</a:t>
            </a:r>
            <a:r>
              <a:rPr lang="en-US" dirty="0" smtClean="0"/>
              <a:t> SERENITY.</a:t>
            </a:r>
          </a:p>
          <a:p>
            <a:pPr marL="342900" indent="-342900">
              <a:buAutoNum type="arabicPeriod"/>
            </a:pPr>
            <a:r>
              <a:rPr lang="en-US" dirty="0" smtClean="0"/>
              <a:t>In ancient Greece it was believed that a sage </a:t>
            </a:r>
            <a:r>
              <a:rPr lang="en-US" dirty="0" smtClean="0"/>
              <a:t>could</a:t>
            </a:r>
            <a:r>
              <a:rPr lang="en-US" dirty="0" smtClean="0"/>
              <a:t> </a:t>
            </a:r>
            <a:r>
              <a:rPr lang="en-US" dirty="0" smtClean="0"/>
              <a:t>FOREBODE </a:t>
            </a:r>
            <a:r>
              <a:rPr lang="en-US" dirty="0" smtClean="0"/>
              <a:t>the future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Politicians are often times full of BOMBAST and bluster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military attempts to WINNOW out those who are not</a:t>
            </a:r>
            <a:r>
              <a:rPr lang="en-US" dirty="0" smtClean="0"/>
              <a:t> officer </a:t>
            </a:r>
            <a:r>
              <a:rPr lang="en-US" dirty="0" smtClean="0"/>
              <a:t>material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Joe’s negative outlook SPAWNED hard feelings in his</a:t>
            </a:r>
            <a:r>
              <a:rPr lang="en-US" dirty="0" smtClean="0"/>
              <a:t> teammates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1975556"/>
            <a:ext cx="7824787" cy="4150607"/>
          </a:xfrm>
        </p:spPr>
        <p:txBody>
          <a:bodyPr/>
          <a:lstStyle/>
          <a:p>
            <a:r>
              <a:rPr lang="en-US" dirty="0" smtClean="0"/>
              <a:t>1.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</a:t>
            </a:r>
          </a:p>
          <a:p>
            <a:endParaRPr lang="en-US" dirty="0" smtClean="0"/>
          </a:p>
          <a:p>
            <a:r>
              <a:rPr lang="en-US" dirty="0" smtClean="0"/>
              <a:t>3.</a:t>
            </a:r>
          </a:p>
          <a:p>
            <a:endParaRPr lang="en-US" dirty="0" smtClean="0"/>
          </a:p>
          <a:p>
            <a:r>
              <a:rPr lang="en-US" dirty="0" smtClean="0"/>
              <a:t>4.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2333" y="1989667"/>
            <a:ext cx="7591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a hyphen to join two or more words serving as a single adjective before a noun:</a:t>
            </a:r>
            <a:endParaRPr lang="en-US" dirty="0" smtClean="0"/>
          </a:p>
          <a:p>
            <a:r>
              <a:rPr lang="en-US" dirty="0" smtClean="0"/>
              <a:t>Ex: a </a:t>
            </a:r>
            <a:r>
              <a:rPr lang="en-US" dirty="0" smtClean="0"/>
              <a:t>one-way street</a:t>
            </a:r>
            <a:endParaRPr lang="en-US" dirty="0" smtClean="0"/>
          </a:p>
          <a:p>
            <a:r>
              <a:rPr lang="en-US" dirty="0" smtClean="0"/>
              <a:t>Ex: chocolate</a:t>
            </a:r>
            <a:r>
              <a:rPr lang="en-US" dirty="0" smtClean="0"/>
              <a:t>-covered peanuts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2333" y="33584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Use a hyphen with compound numbers:</a:t>
            </a:r>
            <a:endParaRPr lang="en-US" dirty="0" smtClean="0"/>
          </a:p>
          <a:p>
            <a:r>
              <a:rPr lang="en-US" dirty="0" smtClean="0"/>
              <a:t>Ex: forty</a:t>
            </a:r>
            <a:r>
              <a:rPr lang="en-US" dirty="0" smtClean="0"/>
              <a:t>-six</a:t>
            </a:r>
            <a:endParaRPr lang="en-US" dirty="0" smtClean="0"/>
          </a:p>
          <a:p>
            <a:r>
              <a:rPr lang="en-US" dirty="0" smtClean="0"/>
              <a:t>Ex: sixty</a:t>
            </a:r>
            <a:r>
              <a:rPr lang="en-US" dirty="0" smtClean="0"/>
              <a:t>-three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12333" y="44450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Use a hyphen to avoid confusion or an awkward combination of letters:</a:t>
            </a:r>
            <a:endParaRPr lang="en-US" dirty="0" smtClean="0"/>
          </a:p>
          <a:p>
            <a:r>
              <a:rPr lang="en-US" dirty="0" smtClean="0"/>
              <a:t>Ex: re</a:t>
            </a:r>
            <a:r>
              <a:rPr lang="en-US" dirty="0" smtClean="0"/>
              <a:t>-sign a petition (vs. resign from a job)</a:t>
            </a:r>
            <a:endParaRPr lang="en-US" dirty="0" smtClean="0"/>
          </a:p>
          <a:p>
            <a:r>
              <a:rPr lang="en-US" dirty="0" smtClean="0"/>
              <a:t>Ex: semi</a:t>
            </a:r>
            <a:r>
              <a:rPr lang="en-US" dirty="0" smtClean="0"/>
              <a:t>-independent (but semiconscious)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12332" y="5673553"/>
            <a:ext cx="7831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a hyphen with the prefixes ex- (meaning former), self-, all-; with the suffix -elect; between a prefix and a capitalized word; and with figures or letters:</a:t>
            </a:r>
            <a:endParaRPr lang="en-US" dirty="0" smtClean="0"/>
          </a:p>
          <a:p>
            <a:r>
              <a:rPr lang="en-US" dirty="0" smtClean="0"/>
              <a:t>Ex: ex</a:t>
            </a:r>
            <a:r>
              <a:rPr lang="en-US" dirty="0" smtClean="0"/>
              <a:t>-</a:t>
            </a:r>
            <a:r>
              <a:rPr lang="en-US" dirty="0" smtClean="0"/>
              <a:t>husband, self</a:t>
            </a:r>
            <a:r>
              <a:rPr lang="en-US" dirty="0" smtClean="0"/>
              <a:t>-</a:t>
            </a:r>
            <a:r>
              <a:rPr lang="en-US" dirty="0" smtClean="0"/>
              <a:t>assured, mid</a:t>
            </a:r>
            <a:r>
              <a:rPr lang="en-US" dirty="0" smtClean="0"/>
              <a:t>-</a:t>
            </a:r>
            <a:r>
              <a:rPr lang="en-US" dirty="0" smtClean="0"/>
              <a:t>September, all</a:t>
            </a:r>
            <a:r>
              <a:rPr lang="en-US" dirty="0" smtClean="0"/>
              <a:t>-</a:t>
            </a:r>
            <a:r>
              <a:rPr lang="en-US" dirty="0" smtClean="0"/>
              <a:t>inclusive, anti</a:t>
            </a:r>
            <a:r>
              <a:rPr lang="en-US" dirty="0" smtClean="0"/>
              <a:t>-</a:t>
            </a:r>
            <a:r>
              <a:rPr lang="en-US" dirty="0" smtClean="0"/>
              <a:t>American, T</a:t>
            </a:r>
            <a:r>
              <a:rPr lang="en-US" dirty="0" smtClean="0"/>
              <a:t>-</a:t>
            </a:r>
            <a:r>
              <a:rPr lang="en-US" dirty="0" smtClean="0"/>
              <a:t>shirt, pre</a:t>
            </a:r>
            <a:r>
              <a:rPr lang="en-US" dirty="0" smtClean="0"/>
              <a:t>-Civil </a:t>
            </a:r>
            <a:r>
              <a:rPr lang="en-US" dirty="0" smtClean="0"/>
              <a:t>War, mid</a:t>
            </a:r>
            <a:r>
              <a:rPr lang="en-US" dirty="0" smtClean="0"/>
              <a:t>-1980s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2286000"/>
            <a:ext cx="8187267" cy="3840163"/>
          </a:xfrm>
        </p:spPr>
        <p:txBody>
          <a:bodyPr/>
          <a:lstStyle/>
          <a:p>
            <a:r>
              <a:rPr lang="en-US" dirty="0" smtClean="0"/>
              <a:t>5.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6.</a:t>
            </a:r>
          </a:p>
          <a:p>
            <a:endParaRPr lang="en-US" dirty="0" smtClean="0"/>
          </a:p>
          <a:p>
            <a:r>
              <a:rPr lang="en-US" dirty="0" smtClean="0"/>
              <a:t>7.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2444" y="2241395"/>
            <a:ext cx="74111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Use a hyphen to divide words at the end of a line if necessary, and make the break only between syllables:</a:t>
            </a: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pref</a:t>
            </a:r>
            <a:r>
              <a:rPr lang="en-US" dirty="0" err="1" smtClean="0"/>
              <a:t>-er-ence</a:t>
            </a:r>
            <a:endParaRPr lang="en-US" dirty="0" smtClean="0"/>
          </a:p>
          <a:p>
            <a:r>
              <a:rPr lang="en-US" dirty="0" smtClean="0"/>
              <a:t>Ex: sell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Ex: in</a:t>
            </a:r>
            <a:r>
              <a:rPr lang="en-US" dirty="0" smtClean="0"/>
              <a:t>-</a:t>
            </a:r>
            <a:r>
              <a:rPr lang="en-US" dirty="0" err="1" smtClean="0"/>
              <a:t>di-vid-u-al-ist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2444" y="4121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mass</a:t>
            </a:r>
            <a:r>
              <a:rPr lang="en-US" dirty="0" smtClean="0"/>
              <a:t>-            self-</a:t>
            </a:r>
          </a:p>
          <a:p>
            <a:r>
              <a:rPr lang="en-US" dirty="0" smtClean="0"/>
              <a:t>p</a:t>
            </a:r>
            <a:r>
              <a:rPr lang="en-US" dirty="0" smtClean="0"/>
              <a:t>roduced      conscious  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072443" y="3752166"/>
            <a:ext cx="7676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line breaks, divide already-hyphenated words only at the hyphen: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72443" y="4981222"/>
            <a:ext cx="80715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line breaks in words ending in -</a:t>
            </a:r>
            <a:r>
              <a:rPr lang="en-US" dirty="0" err="1" smtClean="0"/>
              <a:t>ing</a:t>
            </a:r>
            <a:r>
              <a:rPr lang="en-US" dirty="0" smtClean="0"/>
              <a:t>, if a single final consonant in the root word is doubled before the suffix, hyphenate between the consonants; otherwise, hyphenate at the suffix itself:</a:t>
            </a:r>
          </a:p>
          <a:p>
            <a:r>
              <a:rPr lang="en-US" dirty="0" smtClean="0"/>
              <a:t>plan-</a:t>
            </a:r>
            <a:r>
              <a:rPr lang="en-US" dirty="0" err="1" smtClean="0"/>
              <a:t>ning</a:t>
            </a:r>
            <a:endParaRPr lang="en-US" dirty="0" smtClean="0"/>
          </a:p>
          <a:p>
            <a:r>
              <a:rPr lang="en-US" dirty="0" smtClean="0"/>
              <a:t>run-</a:t>
            </a:r>
            <a:r>
              <a:rPr lang="en-US" dirty="0" err="1" smtClean="0"/>
              <a:t>ning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102600" cy="3840163"/>
          </a:xfrm>
        </p:spPr>
        <p:txBody>
          <a:bodyPr/>
          <a:lstStyle/>
          <a:p>
            <a:r>
              <a:rPr lang="en-US" dirty="0" smtClean="0"/>
              <a:t>Practice Time!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98</TotalTime>
  <Words>765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Codex</vt:lpstr>
      <vt:lpstr>Monday, September 8th </vt:lpstr>
      <vt:lpstr>Slide 2</vt:lpstr>
      <vt:lpstr>Answers</vt:lpstr>
      <vt:lpstr>Schedule:</vt:lpstr>
      <vt:lpstr>Vocabulary!</vt:lpstr>
      <vt:lpstr>Grammar!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September 2nd </dc:title>
  <dc:creator>Mallory Kirkland</dc:creator>
  <cp:lastModifiedBy>Mallory Kirkland</cp:lastModifiedBy>
  <cp:revision>7</cp:revision>
  <dcterms:created xsi:type="dcterms:W3CDTF">2014-08-31T23:13:25Z</dcterms:created>
  <dcterms:modified xsi:type="dcterms:W3CDTF">2014-08-31T23:38:09Z</dcterms:modified>
</cp:coreProperties>
</file>